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84" r:id="rId2"/>
  </p:sldMasterIdLst>
  <p:sldIdLst>
    <p:sldId id="256" r:id="rId3"/>
    <p:sldId id="407" r:id="rId4"/>
    <p:sldId id="409" r:id="rId5"/>
    <p:sldId id="410" r:id="rId6"/>
    <p:sldId id="411" r:id="rId7"/>
    <p:sldId id="412" r:id="rId8"/>
    <p:sldId id="413" r:id="rId9"/>
    <p:sldId id="414" r:id="rId10"/>
    <p:sldId id="415" r:id="rId11"/>
    <p:sldId id="416" r:id="rId12"/>
    <p:sldId id="39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18"/>
    <p:restoredTop sz="94672"/>
  </p:normalViewPr>
  <p:slideViewPr>
    <p:cSldViewPr snapToGrid="0" snapToObjects="1">
      <p:cViewPr varScale="1">
        <p:scale>
          <a:sx n="119" d="100"/>
          <a:sy n="119" d="100"/>
        </p:scale>
        <p:origin x="23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jpg>
</file>

<file path=ppt/media/image2.tiff>
</file>

<file path=ppt/media/image3.tiff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2802D-2D03-BE49-97AF-DE25499D6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3C79BB-C53F-454F-8922-2B2739189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4EF80-FE65-ED4F-9FE0-B09E92D1E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3/12/21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9F942A-634C-BB40-9910-CBFA44068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42F66-DE68-D245-97C8-9A6FA1D0A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865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A86B8-FDC8-A24B-A420-9A3529038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A81A36-D120-B846-BA83-5C4BFEA362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5F6F14-E9DD-E146-A94A-4A7CA228F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3/12/21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470E94-9F94-1649-8FE1-5341BF855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F5164-23F2-A840-AE31-9813D2137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377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027D83-6F99-5343-9159-1F2E060A4D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F7CEDD-89DF-CC43-9E60-8FC65D4CFA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BE88CF-EA17-6D4E-A676-D0DD2AEEE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3/12/21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57EE-AA9E-7744-B121-837829395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05FA26-DD53-CA43-B54B-89E91BCDA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6188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80A359-2FB3-4847-9D97-3491754AA7F9}" type="datetimeFigureOut">
              <a:rPr lang="en-US"/>
              <a:pPr>
                <a:defRPr/>
              </a:pPr>
              <a:t>3/12/21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E82176-A547-F94B-AC51-D6E9C882CB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085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280746"/>
            <a:ext cx="10972800" cy="384541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28603A-2399-D64A-8203-C8F297F981E8}" type="datetimeFigureOut">
              <a:rPr lang="en-US"/>
              <a:pPr>
                <a:defRPr/>
              </a:pPr>
              <a:t>3/12/21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F2C605-4958-CF43-AA48-80339EFDB0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981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38075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F71F39-3D09-F149-B1A1-DC2A7DB4A435}" type="datetimeFigureOut">
              <a:rPr lang="en-US"/>
              <a:pPr>
                <a:defRPr/>
              </a:pPr>
              <a:t>3/12/21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A6BD0F-ABBC-C14D-BC96-77BE126A74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894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68503"/>
            <a:ext cx="5384800" cy="41576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68503"/>
            <a:ext cx="5384800" cy="41576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E7E973-E761-9943-801C-DE1E51E28431}" type="datetimeFigureOut">
              <a:rPr lang="en-US"/>
              <a:pPr>
                <a:defRPr/>
              </a:pPr>
              <a:t>3/12/21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35E9FC-F6D5-0349-BBED-EA7D7A9BC4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6575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4" y="867339"/>
            <a:ext cx="10972800" cy="106838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ACE534-2B3A-FA4B-B87A-8AC244117610}" type="datetimeFigureOut">
              <a:rPr lang="en-US"/>
              <a:pPr>
                <a:defRPr/>
              </a:pPr>
              <a:t>3/12/21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5B94E0-5E06-6D42-A41D-50D581B409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1839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CDFFB5-C0BC-DE4D-9A38-E0EE75FC9E15}" type="datetimeFigureOut">
              <a:rPr lang="en-US"/>
              <a:pPr>
                <a:defRPr/>
              </a:pPr>
              <a:t>3/12/21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AB7D4D-4E81-5B40-91F6-CF14C25F862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8258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42570F-F7E3-1F40-B6F3-59FE945D5A70}" type="datetimeFigureOut">
              <a:rPr lang="en-US"/>
              <a:pPr>
                <a:defRPr/>
              </a:pPr>
              <a:t>3/12/21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5B2FA7-4FDB-5643-811E-7991DEE50B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8319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5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5" y="1435103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71E9B0-C3DF-544F-BB14-A487ECCC7F43}" type="datetimeFigureOut">
              <a:rPr lang="en-US"/>
              <a:pPr>
                <a:defRPr/>
              </a:pPr>
              <a:t>3/12/21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D8B14-AE1E-054C-8668-93D0F0400A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280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5C586-3F5F-8148-BB1F-499EF949B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E2D30-D2E4-C24D-96F5-10BF4E042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C657D-8EE5-CB48-9FCB-F9F368C27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3/12/21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8A4680-2FCD-2C45-88DD-58DC3F094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3DDA8-E64C-534E-9966-09CB65200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475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C4B1CF-5E0C-5D41-A3E2-D78942339385}" type="datetimeFigureOut">
              <a:rPr lang="en-US"/>
              <a:pPr>
                <a:defRPr/>
              </a:pPr>
              <a:t>3/12/21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EF0004-A563-C64B-9FAD-6198662E1B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682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BC5DAC-1A13-D34F-9418-D6257772B49C}" type="datetimeFigureOut">
              <a:rPr lang="en-US"/>
              <a:pPr>
                <a:defRPr/>
              </a:pPr>
              <a:t>3/12/21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9610A8-B29A-B34A-A0B5-3DF26A2EB8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4201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EC0D93-568E-6D41-8E6D-0963A71A503C}" type="datetimeFigureOut">
              <a:rPr lang="en-US"/>
              <a:pPr>
                <a:defRPr/>
              </a:pPr>
              <a:t>3/12/21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2D0221-73D0-6245-9CCD-73A1D8FCB5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282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0776C-1D59-8049-88C7-A9CF31D46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8B2CAF-2FC3-CE40-AFEE-BB0B1776B2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7856D-91AF-CD4F-BBB9-BB22C9E86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3/12/21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E3E7E-C490-8847-8BD6-E8FF92724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8B10A-A8F3-4D47-8A42-C63FD91ED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715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16C5A-058F-7443-BE51-F3484A7E1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365D3-EC68-114D-9B11-DAB294D6F0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F729DA-5D8F-0D4A-9476-2A4B456533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E80497-C1FE-D547-B571-D69E57419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3/12/21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C48521-7F13-C445-8751-4E87C9A27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37EE6-7CA7-0E41-9D14-899502497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133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1FEF4-0D8E-DE46-AA71-05EE50ED0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D346F-A12C-C142-8A93-08AF8CD4F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A45F87-A4D7-9343-A334-BB0CFE4C10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5EE44D-0A72-974F-A950-E6793FBEAC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D733BD-E3C6-644A-BFEA-4784978800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82D901-6AD6-4A49-BB2B-6B6114E8D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3/12/21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E8327C-C108-2948-9F3B-C5B7A290D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E731F0-A30E-CD44-8DE4-E48337563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182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B4FD0-E6C0-4B4E-9F81-15DB20837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13ED28-8A5F-F64A-8A93-8A03DD77C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3/12/21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B56722-EB54-8141-9FFB-B883395CC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2943BF-772C-0847-97EA-D301AA577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16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AB0981-B3E8-BA40-99FE-EA2C2AD95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3/12/21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22584C-B9F3-5C46-B605-B2FB47395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E55008-FE08-E24B-9B3C-0A16B2CEE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198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7EC03-3651-D14B-AEAB-3A7133F5A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6D8CA-8B8C-944F-8C90-AE9CC8AC0A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54B7D9-B6E8-714F-A4A5-B28D20D3F8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6B4357-3269-4248-AEAA-3609D1B5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3/12/21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507DF4-EB73-9348-BA24-2E62ACB54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BFC95E-AF76-2F40-8E6E-10EEB82B0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787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06BE1-1070-164D-B226-7BEB3337B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FE752A-35DB-4244-957A-47F0C249B8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5A8CC6-3E86-9E4C-B828-E55B4933B0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5BC1C-7B9D-C646-8E67-4C98CDDA9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3/12/21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79295E-F278-8441-AA89-1F2F8EB28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BFDEB5-4B8E-1143-AC2B-DDB5F2941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445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12B010-5E9E-E240-BC91-7846D2B27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63D9EB-2FC9-1848-BCB3-4904198DC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744448-0A7D-184E-908E-72ADAF04E2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8C8CBE-5833-3E4A-B056-894CFF8CC29A}" type="datetimeFigureOut">
              <a:rPr lang="en-US" smtClean="0"/>
              <a:t>3/12/21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86183-444C-E749-AEE5-FEA7D7D6E2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18D00-42C1-B442-BC2B-ECBBCB6471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451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900113"/>
            <a:ext cx="10972800" cy="106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Headline Line One</a:t>
            </a:r>
            <a:br>
              <a:rPr lang="en-US" dirty="0"/>
            </a:br>
            <a:r>
              <a:rPr lang="en-US" dirty="0"/>
              <a:t>Headline Line Two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3022600"/>
            <a:ext cx="10972800" cy="31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C944504B-B211-B34D-97AF-78446C71FCDD}" type="datetimeFigureOut">
              <a:rPr lang="en-US" smtClean="0"/>
              <a:pPr>
                <a:defRPr/>
              </a:pPr>
              <a:t>3/12/21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0EF7D53D-272A-624E-BE3D-99D13E2B419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2925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032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609585" rtl="0" eaLnBrk="1" fontAlgn="base" hangingPunct="1">
        <a:spcBef>
          <a:spcPct val="0"/>
        </a:spcBef>
        <a:spcAft>
          <a:spcPct val="0"/>
        </a:spcAft>
        <a:defRPr sz="4267" b="1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2pPr>
      <a:lvl3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3pPr>
      <a:lvl4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4pPr>
      <a:lvl5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5pPr>
      <a:lvl6pPr marL="609585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6pPr>
      <a:lvl7pPr marL="1219170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7pPr>
      <a:lvl8pPr marL="1828754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8pPr>
      <a:lvl9pPr marL="2438339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457189" indent="-457189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990575" indent="-380990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32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523962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2133547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867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743131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333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98C24-8575-8644-833E-593D27AC50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NE 591: Advanced Reactor Materials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187F49-5DA5-4E46-B793-DAB018625C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Fall 2021</a:t>
            </a:r>
          </a:p>
          <a:p>
            <a:r>
              <a:rPr lang="en-US" dirty="0"/>
              <a:t>Dr. Benjamin Beeler</a:t>
            </a:r>
          </a:p>
        </p:txBody>
      </p:sp>
    </p:spTree>
    <p:extLst>
      <p:ext uri="{BB962C8B-B14F-4D97-AF65-F5344CB8AC3E}">
        <p14:creationId xmlns:p14="http://schemas.microsoft.com/office/powerpoint/2010/main" val="3005064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10972800" cy="415766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394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FF56A-496A-2047-ADE5-CCF8BA98C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867231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947CF-EAEA-5F40-93E5-30922295C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supercritical water cooled reactors</a:t>
            </a:r>
          </a:p>
        </p:txBody>
      </p:sp>
    </p:spTree>
    <p:extLst>
      <p:ext uri="{BB962C8B-B14F-4D97-AF65-F5344CB8AC3E}">
        <p14:creationId xmlns:p14="http://schemas.microsoft.com/office/powerpoint/2010/main" val="3529022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Supercritical Water Reactor (SCWR)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5478684" cy="4157664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Similar to a traditional light water reactor, but operates at a supercritical pressure</a:t>
            </a:r>
          </a:p>
          <a:p>
            <a:r>
              <a:rPr lang="en-US" dirty="0"/>
              <a:t>Water heated in the core becomes a supercritical fluid, which can directly be used in a steam turbine</a:t>
            </a:r>
          </a:p>
          <a:p>
            <a:r>
              <a:rPr lang="en-US" dirty="0"/>
              <a:t>Removes the added step of a heat exchanger, increasing the efficiency of the reactor system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BD7269-CC03-FC4F-B9E9-CC2E61A65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9063" y="1815859"/>
            <a:ext cx="4646821" cy="4733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061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Supercritical water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499"/>
            <a:ext cx="5733069" cy="451332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 supercritical fluid is a substance with a temperature and pressure above its critical point</a:t>
            </a:r>
          </a:p>
          <a:p>
            <a:r>
              <a:rPr lang="en-US" dirty="0"/>
              <a:t>At such a point, distinct solid and liquid phases do not exist</a:t>
            </a:r>
          </a:p>
          <a:p>
            <a:r>
              <a:rPr lang="en-US" dirty="0"/>
              <a:t>Critical point of water is 22 </a:t>
            </a:r>
            <a:r>
              <a:rPr lang="en-US" dirty="0" err="1"/>
              <a:t>MPa</a:t>
            </a:r>
            <a:r>
              <a:rPr lang="en-US" dirty="0"/>
              <a:t> and 647 K</a:t>
            </a:r>
          </a:p>
          <a:p>
            <a:r>
              <a:rPr lang="en-US" dirty="0"/>
              <a:t>Density is highly variable, based on temperature and pressure:</a:t>
            </a:r>
          </a:p>
          <a:p>
            <a:pPr lvl="1"/>
            <a:r>
              <a:rPr lang="en-US" sz="2800" dirty="0"/>
              <a:t>0.78 g/cc @ 25 </a:t>
            </a:r>
            <a:r>
              <a:rPr lang="en-US" sz="2800" dirty="0" err="1"/>
              <a:t>MPa</a:t>
            </a:r>
            <a:r>
              <a:rPr lang="en-US" sz="2800" dirty="0"/>
              <a:t> and 280 C</a:t>
            </a:r>
          </a:p>
          <a:p>
            <a:pPr lvl="1"/>
            <a:r>
              <a:rPr lang="en-US" sz="2800" dirty="0"/>
              <a:t>0.09 g/cc @ 25 </a:t>
            </a:r>
            <a:r>
              <a:rPr lang="en-US" sz="2800" dirty="0" err="1"/>
              <a:t>MPa</a:t>
            </a:r>
            <a:r>
              <a:rPr lang="en-US" sz="2800" dirty="0"/>
              <a:t> and 500 C</a:t>
            </a:r>
          </a:p>
          <a:p>
            <a:pPr lvl="1"/>
            <a:r>
              <a:rPr lang="en-US" sz="2800" dirty="0"/>
              <a:t>these are reasonable inlet/outlet temperatures for SCWR coolant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DD785E-263A-BF4D-99C7-8C21EE29B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1758" y="1892461"/>
            <a:ext cx="5239731" cy="4233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362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to LWR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6661" y="1923436"/>
            <a:ext cx="5478684" cy="2487753"/>
          </a:xfrm>
        </p:spPr>
        <p:txBody>
          <a:bodyPr/>
          <a:lstStyle/>
          <a:p>
            <a:r>
              <a:rPr lang="en-US" sz="2000" dirty="0"/>
              <a:t>SCWR</a:t>
            </a:r>
          </a:p>
          <a:p>
            <a:pPr lvl="1"/>
            <a:r>
              <a:rPr lang="en-US" sz="2000" dirty="0"/>
              <a:t>coolant in: 280 C</a:t>
            </a:r>
          </a:p>
          <a:p>
            <a:pPr lvl="1"/>
            <a:r>
              <a:rPr lang="en-US" sz="2000" dirty="0"/>
              <a:t>coolant out: 500 C</a:t>
            </a:r>
          </a:p>
          <a:p>
            <a:pPr lvl="1"/>
            <a:r>
              <a:rPr lang="en-US" sz="2000" dirty="0"/>
              <a:t>outlet specific enthalpy: 3150 kJ/kg</a:t>
            </a:r>
          </a:p>
          <a:p>
            <a:pPr lvl="1"/>
            <a:r>
              <a:rPr lang="en-US" sz="2000" dirty="0"/>
              <a:t>three pass coolant</a:t>
            </a:r>
          </a:p>
          <a:p>
            <a:pPr lvl="1"/>
            <a:r>
              <a:rPr lang="en-US" sz="2000" dirty="0"/>
              <a:t>coolant pressure: 22 </a:t>
            </a:r>
            <a:r>
              <a:rPr lang="en-US" sz="2000" dirty="0" err="1"/>
              <a:t>MPa</a:t>
            </a:r>
            <a:endParaRPr lang="en-US" sz="20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1D01BA0-3086-7144-A4A9-E4CA0ABEA78D}"/>
              </a:ext>
            </a:extLst>
          </p:cNvPr>
          <p:cNvSpPr txBox="1">
            <a:spLocks/>
          </p:cNvSpPr>
          <p:nvPr/>
        </p:nvSpPr>
        <p:spPr bwMode="auto">
          <a:xfrm>
            <a:off x="1186661" y="4219550"/>
            <a:ext cx="5478684" cy="21983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457189" indent="-457189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marL="990575" indent="-380990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32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2pPr>
            <a:lvl3pPr marL="1523962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3pPr>
            <a:lvl4pPr marL="2133547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867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4pPr>
            <a:lvl5pPr marL="2743131" indent="-304792" algn="l" defTabSz="609585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333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LWR</a:t>
            </a:r>
          </a:p>
          <a:p>
            <a:pPr lvl="1"/>
            <a:r>
              <a:rPr lang="en-US" sz="2000" dirty="0"/>
              <a:t>coolant in: 275 C</a:t>
            </a:r>
          </a:p>
          <a:p>
            <a:pPr lvl="1"/>
            <a:r>
              <a:rPr lang="en-US" sz="2000" dirty="0"/>
              <a:t>coolant out: 315 C</a:t>
            </a:r>
          </a:p>
          <a:p>
            <a:pPr lvl="1"/>
            <a:r>
              <a:rPr lang="en-US" sz="2000" dirty="0"/>
              <a:t>outlet specific enthalpy: 200 kJ/kg</a:t>
            </a:r>
          </a:p>
          <a:p>
            <a:pPr lvl="1"/>
            <a:r>
              <a:rPr lang="en-US" sz="2000" dirty="0"/>
              <a:t>one pass coolant</a:t>
            </a:r>
          </a:p>
          <a:p>
            <a:pPr lvl="1"/>
            <a:r>
              <a:rPr lang="en-US" sz="2000" dirty="0"/>
              <a:t>coolant pressure: 15 </a:t>
            </a:r>
            <a:r>
              <a:rPr lang="en-US" sz="2000" dirty="0" err="1"/>
              <a:t>MPa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0B561A-C519-2B49-A78A-5B94EC4E03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5381" y="1784774"/>
            <a:ext cx="2752897" cy="25813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A8CDDB1-01CD-274D-B832-A993ADB5E4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8901" y="4219550"/>
            <a:ext cx="3159377" cy="2528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960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10972800" cy="4157664"/>
          </a:xfrm>
        </p:spPr>
        <p:txBody>
          <a:bodyPr>
            <a:noAutofit/>
          </a:bodyPr>
          <a:lstStyle/>
          <a:p>
            <a:r>
              <a:rPr lang="en-US" sz="1800" dirty="0"/>
              <a:t>Supercritical water has excellent heat transfer properties allowing a high power density, a small core, and a small containment structure.</a:t>
            </a:r>
          </a:p>
          <a:p>
            <a:r>
              <a:rPr lang="en-US" sz="1800" dirty="0"/>
              <a:t>The use of a supercritical Rankine cycle with its typically higher temperatures improves efficiency (would be ~45 % versus ~33 % of current PWR/BWRs).</a:t>
            </a:r>
          </a:p>
          <a:p>
            <a:r>
              <a:rPr lang="en-US" sz="1800" dirty="0"/>
              <a:t>This higher efficiency would lead to better fuel economy and a lighter fuel load, lessening residual (decay) heat.</a:t>
            </a:r>
          </a:p>
          <a:p>
            <a:r>
              <a:rPr lang="en-US" sz="1800" dirty="0"/>
              <a:t>SCWR is typically designed as a direct-cycle, whereby steam or hot supercritical water from the core is used directly in a steam turbine with no intermediate heat exchangers, etc.</a:t>
            </a:r>
          </a:p>
          <a:p>
            <a:r>
              <a:rPr lang="en-US" sz="1800" dirty="0"/>
              <a:t>Water is liquid at room temperature, cheap, non-toxic and transparent, simplifying inspection and repair (compared to liquid metal cooled reactors).</a:t>
            </a:r>
          </a:p>
          <a:p>
            <a:r>
              <a:rPr lang="en-US" sz="1800" dirty="0"/>
              <a:t>A fast SCWR could be a breeder reactor, like the proposed Clean And Environmentally Safe Advanced Reactor, and could burn the long-lived actinide isotopes.</a:t>
            </a:r>
          </a:p>
          <a:p>
            <a:r>
              <a:rPr lang="en-US" sz="1800" dirty="0"/>
              <a:t>A heavy-water SCWR could breed fuel from thorium (4x more abundant than uranium), with increased proliferation resistance over plutonium breeders</a:t>
            </a:r>
          </a:p>
        </p:txBody>
      </p:sp>
    </p:spTree>
    <p:extLst>
      <p:ext uri="{BB962C8B-B14F-4D97-AF65-F5344CB8AC3E}">
        <p14:creationId xmlns:p14="http://schemas.microsoft.com/office/powerpoint/2010/main" val="1895398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</a:t>
            </a:r>
            <a:r>
              <a:rPr lang="en-US" dirty="0" err="1"/>
              <a:t>Th,U,Pu</a:t>
            </a:r>
            <a:r>
              <a:rPr lang="en-US" dirty="0"/>
              <a:t>)O2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10972800" cy="415766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218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10972800" cy="415766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477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10972800" cy="415766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05554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NCStateU-horizontal-left-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41378</TotalTime>
  <Words>416</Words>
  <Application>Microsoft Macintosh PowerPoint</Application>
  <PresentationFormat>Widescreen</PresentationFormat>
  <Paragraphs>39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ＭＳ Ｐゴシック</vt:lpstr>
      <vt:lpstr>Arial</vt:lpstr>
      <vt:lpstr>Calibri</vt:lpstr>
      <vt:lpstr>Calibri Light</vt:lpstr>
      <vt:lpstr>Custom Design</vt:lpstr>
      <vt:lpstr>1_NCStateU-horizontal-left-logo</vt:lpstr>
      <vt:lpstr>NE 591: Advanced Reactor Materials</vt:lpstr>
      <vt:lpstr>supercritical water cooled reactors</vt:lpstr>
      <vt:lpstr>Supercritical Water Reactor (SCWR)</vt:lpstr>
      <vt:lpstr>Supercritical water</vt:lpstr>
      <vt:lpstr>Comparison to LWR</vt:lpstr>
      <vt:lpstr>Advantages</vt:lpstr>
      <vt:lpstr>(Th,U,Pu)O2</vt:lpstr>
      <vt:lpstr>PowerPoint Presentation</vt:lpstr>
      <vt:lpstr>PowerPoint Presentation</vt:lpstr>
      <vt:lpstr>PowerPoint Presentation</vt:lpstr>
      <vt:lpstr>Questions?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Fuel Fabrication</dc:title>
  <dc:creator>Ben Beeler</dc:creator>
  <cp:lastModifiedBy>Benjamin W. Beeler</cp:lastModifiedBy>
  <cp:revision>66</cp:revision>
  <dcterms:created xsi:type="dcterms:W3CDTF">2019-12-09T16:44:02Z</dcterms:created>
  <dcterms:modified xsi:type="dcterms:W3CDTF">2021-03-15T14:46:33Z</dcterms:modified>
</cp:coreProperties>
</file>

<file path=docProps/thumbnail.jpeg>
</file>